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4" r:id="rId1"/>
  </p:sldMasterIdLst>
  <p:sldIdLst>
    <p:sldId id="256" r:id="rId2"/>
    <p:sldId id="261" r:id="rId3"/>
    <p:sldId id="269" r:id="rId4"/>
    <p:sldId id="270" r:id="rId5"/>
    <p:sldId id="262" r:id="rId6"/>
    <p:sldId id="258" r:id="rId7"/>
    <p:sldId id="259" r:id="rId8"/>
    <p:sldId id="273" r:id="rId9"/>
  </p:sldIdLst>
  <p:sldSz cx="9144000" cy="6858000" type="screen4x3"/>
  <p:notesSz cx="6858000" cy="9144000"/>
  <p:defaultTextStyle>
    <a:defPPr>
      <a:defRPr lang="en-US"/>
    </a:defPPr>
    <a:lvl1pPr algn="l" defTabSz="45556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567" indent="1588" algn="l" defTabSz="45556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720" indent="1588" algn="l" defTabSz="45556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69874" indent="1588" algn="l" defTabSz="45556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028" indent="1588" algn="l" defTabSz="45556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768" algn="l" defTabSz="45715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922" algn="l" defTabSz="45715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076" algn="l" defTabSz="45715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230" algn="l" defTabSz="45715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87B"/>
    <a:srgbClr val="7A0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FAEF-4A7E-1F46-A762-6F9B93D0E956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B2E8-0283-B746-8FE6-D3A3C789D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8820-548F-654A-A88D-928097BB0D10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936A-2319-0F4A-B3E5-9F0C3F5E93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B444-98FE-C94B-957F-02955AEC206D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0724-195F-5444-ABEA-AD3D36A1A1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4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28A2-6533-4347-9A08-16CBE52F7931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9B17-FBD1-BC46-90CB-8A83B73B4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7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7E9C-0C17-004A-8584-3276E2D3B9A3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AE83-E0F9-8549-9772-2A14E51432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0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BAFE-EA90-3640-BB44-049F98DCD5DA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16B34-A7D7-114A-8C87-0117A8CED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1" indent="0">
              <a:buNone/>
              <a:defRPr sz="2000" b="1"/>
            </a:lvl2pPr>
            <a:lvl3pPr marL="914121" indent="0">
              <a:buNone/>
              <a:defRPr sz="1800" b="1"/>
            </a:lvl3pPr>
            <a:lvl4pPr marL="1371183" indent="0">
              <a:buNone/>
              <a:defRPr sz="1600" b="1"/>
            </a:lvl4pPr>
            <a:lvl5pPr marL="1828244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6" indent="0">
              <a:buNone/>
              <a:defRPr sz="1600" b="1"/>
            </a:lvl7pPr>
            <a:lvl8pPr marL="3199428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1" indent="0">
              <a:buNone/>
              <a:defRPr sz="2000" b="1"/>
            </a:lvl2pPr>
            <a:lvl3pPr marL="914121" indent="0">
              <a:buNone/>
              <a:defRPr sz="1800" b="1"/>
            </a:lvl3pPr>
            <a:lvl4pPr marL="1371183" indent="0">
              <a:buNone/>
              <a:defRPr sz="1600" b="1"/>
            </a:lvl4pPr>
            <a:lvl5pPr marL="1828244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6" indent="0">
              <a:buNone/>
              <a:defRPr sz="1600" b="1"/>
            </a:lvl7pPr>
            <a:lvl8pPr marL="3199428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650B-05A6-B343-971C-6EBB80243597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CEA8-CC19-284E-A10E-F08CA1D8BC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8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C7BB-A21D-9A4D-98CF-4481B2E7272E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285E-B772-A945-BC57-523ADD1449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98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57A3-5B42-E44E-BAD3-E8A435F4D70B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4BC0-9EA8-994E-97F8-54EA4E49A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1" indent="0">
              <a:buNone/>
              <a:defRPr sz="1200"/>
            </a:lvl2pPr>
            <a:lvl3pPr marL="914121" indent="0">
              <a:buNone/>
              <a:defRPr sz="1000"/>
            </a:lvl3pPr>
            <a:lvl4pPr marL="1371183" indent="0">
              <a:buNone/>
              <a:defRPr sz="900"/>
            </a:lvl4pPr>
            <a:lvl5pPr marL="1828244" indent="0">
              <a:buNone/>
              <a:defRPr sz="900"/>
            </a:lvl5pPr>
            <a:lvl6pPr marL="2285305" indent="0">
              <a:buNone/>
              <a:defRPr sz="900"/>
            </a:lvl6pPr>
            <a:lvl7pPr marL="2742366" indent="0">
              <a:buNone/>
              <a:defRPr sz="900"/>
            </a:lvl7pPr>
            <a:lvl8pPr marL="3199428" indent="0">
              <a:buNone/>
              <a:defRPr sz="900"/>
            </a:lvl8pPr>
            <a:lvl9pPr marL="365648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209C-3B42-BE46-994F-A03CF73E1FAB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EE26-DCC3-2140-B162-086B91A18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4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1" indent="0">
              <a:buNone/>
              <a:defRPr sz="2800"/>
            </a:lvl2pPr>
            <a:lvl3pPr marL="914121" indent="0">
              <a:buNone/>
              <a:defRPr sz="2400"/>
            </a:lvl3pPr>
            <a:lvl4pPr marL="1371183" indent="0">
              <a:buNone/>
              <a:defRPr sz="2000"/>
            </a:lvl4pPr>
            <a:lvl5pPr marL="1828244" indent="0">
              <a:buNone/>
              <a:defRPr sz="2000"/>
            </a:lvl5pPr>
            <a:lvl6pPr marL="2285305" indent="0">
              <a:buNone/>
              <a:defRPr sz="2000"/>
            </a:lvl6pPr>
            <a:lvl7pPr marL="2742366" indent="0">
              <a:buNone/>
              <a:defRPr sz="2000"/>
            </a:lvl7pPr>
            <a:lvl8pPr marL="3199428" indent="0">
              <a:buNone/>
              <a:defRPr sz="2000"/>
            </a:lvl8pPr>
            <a:lvl9pPr marL="365648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1" indent="0">
              <a:buNone/>
              <a:defRPr sz="1200"/>
            </a:lvl2pPr>
            <a:lvl3pPr marL="914121" indent="0">
              <a:buNone/>
              <a:defRPr sz="1000"/>
            </a:lvl3pPr>
            <a:lvl4pPr marL="1371183" indent="0">
              <a:buNone/>
              <a:defRPr sz="900"/>
            </a:lvl4pPr>
            <a:lvl5pPr marL="1828244" indent="0">
              <a:buNone/>
              <a:defRPr sz="900"/>
            </a:lvl5pPr>
            <a:lvl6pPr marL="2285305" indent="0">
              <a:buNone/>
              <a:defRPr sz="900"/>
            </a:lvl6pPr>
            <a:lvl7pPr marL="2742366" indent="0">
              <a:buNone/>
              <a:defRPr sz="900"/>
            </a:lvl7pPr>
            <a:lvl8pPr marL="3199428" indent="0">
              <a:buNone/>
              <a:defRPr sz="900"/>
            </a:lvl8pPr>
            <a:lvl9pPr marL="365648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C5DE-6DF1-5745-ACB3-08F23B9155B8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34039-4405-BC43-B777-96E84C6512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68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3" tIns="45705" rIns="91413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3" tIns="45705" rIns="91413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3" tIns="45705" rIns="91413" bIns="45705" rtlCol="0" anchor="ctr"/>
          <a:lstStyle>
            <a:lvl1pPr algn="l" defTabSz="45706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E02A24-749B-CD43-86C7-5B88F607362B}" type="datetimeFigureOut">
              <a:rPr lang="en-US"/>
              <a:pPr>
                <a:defRPr/>
              </a:pPr>
              <a:t>7/16/22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13" tIns="45705" rIns="91413" bIns="45705" rtlCol="0" anchor="ctr"/>
          <a:lstStyle>
            <a:lvl1pPr algn="ctr" defTabSz="45706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3" tIns="45705" rIns="91413" bIns="45705" rtlCol="0" anchor="ctr"/>
          <a:lstStyle>
            <a:lvl1pPr algn="r" defTabSz="45706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3E4C64-7EAD-E34F-8DB4-98264FBA5D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80" r:id="rId8"/>
    <p:sldLayoutId id="2147484276" r:id="rId9"/>
    <p:sldLayoutId id="2147484277" r:id="rId10"/>
    <p:sldLayoutId id="2147484278" r:id="rId11"/>
  </p:sldLayoutIdLst>
  <p:txStyles>
    <p:titleStyle>
      <a:lvl1pPr algn="ctr" defTabSz="45556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5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5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5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5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061" algn="ctr" defTabSz="4570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121" algn="ctr" defTabSz="4570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183" algn="ctr" defTabSz="4570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244" algn="ctr" defTabSz="45706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279" indent="-341279" algn="l" defTabSz="45556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288" indent="-284134" algn="l" defTabSz="45556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297" indent="-226990" algn="l" defTabSz="45556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451" indent="-226990" algn="l" defTabSz="45556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605" indent="-226990" algn="l" defTabSz="45556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835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8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21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1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1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4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5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6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8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9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3723357"/>
            <a:ext cx="9144000" cy="3134645"/>
          </a:xfrm>
        </p:spPr>
        <p:txBody>
          <a:bodyPr rtlCol="0">
            <a:noAutofit/>
          </a:bodyPr>
          <a:lstStyle/>
          <a:p>
            <a:pPr defTabSz="45706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Apple Chancery"/>
              </a:rPr>
              <a:t>acts of </a:t>
            </a:r>
            <a:r>
              <a:rPr lang="en-GB" sz="1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Apple Chancery"/>
              </a:rPr>
              <a:t>kindness</a:t>
            </a:r>
          </a:p>
        </p:txBody>
      </p:sp>
      <p:pic>
        <p:nvPicPr>
          <p:cNvPr id="13314" name="Picture 6" descr="Baligha Club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76239"/>
            <a:ext cx="79406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0" y="1"/>
            <a:ext cx="9144000" cy="190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 anchor="ctr"/>
          <a:lstStyle>
            <a:lvl1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14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Apple Chancery"/>
              </a:rPr>
              <a:t>a hadith on charity</a:t>
            </a:r>
          </a:p>
        </p:txBody>
      </p:sp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48085" y="1947864"/>
            <a:ext cx="8722879" cy="4706937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i="1" dirty="0">
                <a:solidFill>
                  <a:srgbClr val="B2287B"/>
                </a:solidFill>
                <a:latin typeface="Times New Roman"/>
                <a:cs typeface="Times New Roman"/>
              </a:rPr>
              <a:t>“There is no person who does not have the obligation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i="1" dirty="0">
                <a:solidFill>
                  <a:srgbClr val="B2287B"/>
                </a:solidFill>
                <a:latin typeface="Times New Roman"/>
                <a:cs typeface="Times New Roman"/>
              </a:rPr>
              <a:t>of doing charity every day that the sun rises.”</a:t>
            </a:r>
            <a:endParaRPr lang="en-GB" altLang="ja-JP" sz="2800" b="1" dirty="0">
              <a:solidFill>
                <a:srgbClr val="B2287B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3100" i="1" dirty="0">
              <a:solidFill>
                <a:srgbClr val="B2287B"/>
              </a:solidFill>
              <a:latin typeface="Times New Roman" charset="0"/>
              <a:cs typeface="Times New Roman" charset="0"/>
            </a:endParaRPr>
          </a:p>
          <a:p>
            <a:pPr marL="0" indent="0" algn="r">
              <a:buNone/>
            </a:pPr>
            <a:r>
              <a:rPr lang="en-GB" sz="2700" dirty="0">
                <a:solidFill>
                  <a:srgbClr val="7030A0"/>
                </a:solidFill>
                <a:latin typeface="Calibri" charset="0"/>
                <a:cs typeface="Calibri" charset="0"/>
              </a:rPr>
              <a:t>~ Holy Prophet (saw)</a:t>
            </a:r>
          </a:p>
          <a:p>
            <a:pPr marL="0" indent="0">
              <a:buNone/>
            </a:pPr>
            <a:endParaRPr lang="en-GB" sz="3100" i="1" dirty="0">
              <a:solidFill>
                <a:srgbClr val="B2287B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4" y="3558036"/>
            <a:ext cx="5174319" cy="289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ands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2" y="2912872"/>
            <a:ext cx="8279999" cy="398544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7013" y="1758951"/>
            <a:ext cx="8743950" cy="16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/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457061">
              <a:lnSpc>
                <a:spcPct val="120000"/>
              </a:lnSpc>
              <a:defRPr/>
            </a:pPr>
            <a:r>
              <a:rPr lang="en-GB" sz="2800" dirty="0">
                <a:solidFill>
                  <a:srgbClr val="B2287B"/>
                </a:solidFill>
                <a:cs typeface="Calibri" charset="0"/>
              </a:rPr>
              <a:t>According to the hadith of the Holy Prophet (saw), we have to perform charity every day. Can you think of ways we can do this?</a:t>
            </a:r>
            <a:endParaRPr lang="en-GB" sz="2700" b="1" dirty="0">
              <a:solidFill>
                <a:srgbClr val="B2287B"/>
              </a:solidFill>
              <a:latin typeface="+mn-lt"/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 bwMode="auto">
          <a:xfrm>
            <a:off x="0" y="1"/>
            <a:ext cx="9144000" cy="190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 anchor="ctr"/>
          <a:lstStyle>
            <a:lvl1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14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pple Chancery"/>
              </a:rPr>
              <a:t>daily actS of charity</a:t>
            </a:r>
          </a:p>
        </p:txBody>
      </p:sp>
    </p:spTree>
    <p:extLst>
      <p:ext uri="{BB962C8B-B14F-4D97-AF65-F5344CB8AC3E}">
        <p14:creationId xmlns:p14="http://schemas.microsoft.com/office/powerpoint/2010/main" val="29016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0" y="1"/>
            <a:ext cx="9144000" cy="190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 anchor="ctr"/>
          <a:lstStyle>
            <a:lvl1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14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Apple Chancery"/>
              </a:rPr>
              <a:t>daily act of charity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7013" y="1517650"/>
            <a:ext cx="8743950" cy="122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/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457061">
              <a:lnSpc>
                <a:spcPct val="120000"/>
              </a:lnSpc>
              <a:defRPr/>
            </a:pPr>
            <a:r>
              <a:rPr lang="en-GB" sz="2800" dirty="0">
                <a:solidFill>
                  <a:srgbClr val="7A007B"/>
                </a:solidFill>
              </a:rPr>
              <a:t>When the Holy Prophet was asked how we could perform charity every day he gave the following suggestions: </a:t>
            </a:r>
            <a:endParaRPr lang="en-GB" sz="2800" b="1" dirty="0">
              <a:solidFill>
                <a:srgbClr val="B2287B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7013" y="2707195"/>
            <a:ext cx="8743950" cy="366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/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457154" indent="-457154" defTabSz="457061">
              <a:buFont typeface="Arial"/>
              <a:buChar char="•"/>
              <a:defRPr/>
            </a:pPr>
            <a:r>
              <a:rPr lang="en-GB" sz="2800" dirty="0">
                <a:solidFill>
                  <a:srgbClr val="B2287B"/>
                </a:solidFill>
                <a:cs typeface="Calibri" charset="0"/>
              </a:rPr>
              <a:t>Glorifying and praising Allah and saying ‘There is no god but Allah’</a:t>
            </a:r>
          </a:p>
          <a:p>
            <a:pPr defTabSz="457061">
              <a:defRPr/>
            </a:pPr>
            <a:endParaRPr lang="en-GB" sz="2800" dirty="0">
              <a:solidFill>
                <a:srgbClr val="B2287B"/>
              </a:solidFill>
              <a:cs typeface="Calibri" charset="0"/>
            </a:endParaRPr>
          </a:p>
          <a:p>
            <a:pPr marL="457154" indent="-457154" defTabSz="457061">
              <a:buFont typeface="Arial"/>
              <a:buChar char="•"/>
              <a:defRPr/>
            </a:pPr>
            <a:r>
              <a:rPr lang="en-GB" sz="2700" dirty="0">
                <a:solidFill>
                  <a:srgbClr val="7A007B"/>
                </a:solidFill>
              </a:rPr>
              <a:t>Enjoining good and forbidding evil</a:t>
            </a:r>
          </a:p>
          <a:p>
            <a:pPr defTabSz="457061">
              <a:defRPr/>
            </a:pPr>
            <a:endParaRPr lang="en-GB" sz="2700" dirty="0">
              <a:solidFill>
                <a:srgbClr val="7A007B"/>
              </a:solidFill>
            </a:endParaRPr>
          </a:p>
          <a:p>
            <a:pPr marL="457154" indent="-457154" defTabSz="457061">
              <a:buFont typeface="Arial"/>
              <a:buChar char="•"/>
              <a:defRPr/>
            </a:pPr>
            <a:r>
              <a:rPr lang="en-GB" sz="2700" dirty="0">
                <a:solidFill>
                  <a:srgbClr val="B2287B"/>
                </a:solidFill>
              </a:rPr>
              <a:t>Removing harm from the path of others</a:t>
            </a:r>
          </a:p>
          <a:p>
            <a:pPr defTabSz="457061">
              <a:defRPr/>
            </a:pPr>
            <a:endParaRPr lang="en-GB" sz="2700" dirty="0">
              <a:solidFill>
                <a:srgbClr val="7A007B"/>
              </a:solidFill>
            </a:endParaRPr>
          </a:p>
          <a:p>
            <a:pPr marL="457154" indent="-457154" defTabSz="457061">
              <a:buFont typeface="Arial"/>
              <a:buChar char="•"/>
              <a:defRPr/>
            </a:pPr>
            <a:r>
              <a:rPr lang="en-GB" sz="2700" dirty="0">
                <a:solidFill>
                  <a:srgbClr val="7A007B"/>
                </a:solidFill>
              </a:rPr>
              <a:t>Listening to the one who is upset</a:t>
            </a:r>
          </a:p>
          <a:p>
            <a:pPr defTabSz="457061">
              <a:defRPr/>
            </a:pPr>
            <a:endParaRPr lang="en-GB" sz="2700" dirty="0">
              <a:solidFill>
                <a:srgbClr val="7A00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7013" y="1578458"/>
            <a:ext cx="8743950" cy="49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/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457154" indent="-457154" defTabSz="457061">
              <a:buFont typeface="Arial"/>
              <a:buChar char="•"/>
              <a:defRPr/>
            </a:pPr>
            <a:r>
              <a:rPr lang="en-GB" sz="2800" dirty="0">
                <a:solidFill>
                  <a:srgbClr val="B2287B"/>
                </a:solidFill>
                <a:cs typeface="Calibri" charset="0"/>
              </a:rPr>
              <a:t>Guiding the blind</a:t>
            </a:r>
          </a:p>
          <a:p>
            <a:pPr defTabSz="457061">
              <a:defRPr/>
            </a:pPr>
            <a:endParaRPr lang="en-GB" sz="2800" dirty="0">
              <a:solidFill>
                <a:srgbClr val="B2287B"/>
              </a:solidFill>
              <a:cs typeface="Calibri" charset="0"/>
            </a:endParaRPr>
          </a:p>
          <a:p>
            <a:pPr marL="457154" indent="-457154" defTabSz="457061">
              <a:buFont typeface="Arial"/>
              <a:buChar char="•"/>
              <a:defRPr/>
            </a:pPr>
            <a:r>
              <a:rPr lang="en-GB" sz="2700" dirty="0">
                <a:solidFill>
                  <a:srgbClr val="7A007B"/>
                </a:solidFill>
              </a:rPr>
              <a:t>Showing the seeker his need</a:t>
            </a:r>
          </a:p>
          <a:p>
            <a:pPr defTabSz="457061">
              <a:defRPr/>
            </a:pPr>
            <a:endParaRPr lang="en-GB" sz="2700" dirty="0">
              <a:solidFill>
                <a:srgbClr val="7A007B"/>
              </a:solidFill>
            </a:endParaRPr>
          </a:p>
          <a:p>
            <a:pPr marL="457154" indent="-457154" defTabSz="457061">
              <a:buFont typeface="Arial"/>
              <a:buChar char="•"/>
              <a:defRPr/>
            </a:pPr>
            <a:r>
              <a:rPr lang="en-GB" sz="2700" dirty="0">
                <a:solidFill>
                  <a:srgbClr val="B2287B"/>
                </a:solidFill>
              </a:rPr>
              <a:t>Striving with deep concern to give help to the one who asks for it </a:t>
            </a:r>
          </a:p>
          <a:p>
            <a:pPr defTabSz="457061">
              <a:defRPr/>
            </a:pPr>
            <a:endParaRPr lang="en-GB" sz="2700" dirty="0">
              <a:solidFill>
                <a:srgbClr val="7A007B"/>
              </a:solidFill>
            </a:endParaRPr>
          </a:p>
          <a:p>
            <a:pPr marL="457154" indent="-457154" defTabSz="457061">
              <a:buFont typeface="Arial"/>
              <a:buChar char="•"/>
              <a:defRPr/>
            </a:pPr>
            <a:r>
              <a:rPr lang="en-GB" sz="2700" dirty="0">
                <a:solidFill>
                  <a:srgbClr val="7A007B"/>
                </a:solidFill>
              </a:rPr>
              <a:t>Carrying the burdens of the weak</a:t>
            </a:r>
          </a:p>
          <a:p>
            <a:pPr marL="457154" indent="-457154" defTabSz="457061">
              <a:buFont typeface="Arial"/>
              <a:buChar char="•"/>
              <a:defRPr/>
            </a:pPr>
            <a:endParaRPr lang="en-GB" sz="2700" dirty="0">
              <a:solidFill>
                <a:srgbClr val="7A007B"/>
              </a:solidFill>
            </a:endParaRPr>
          </a:p>
          <a:p>
            <a:pPr marL="457154" indent="-457154" defTabSz="457061">
              <a:buFont typeface="Arial"/>
              <a:buChar char="•"/>
              <a:defRPr/>
            </a:pPr>
            <a:r>
              <a:rPr lang="en-GB" sz="2700" dirty="0">
                <a:solidFill>
                  <a:srgbClr val="B2287B"/>
                </a:solidFill>
              </a:rPr>
              <a:t>And smiling is an act of charity!</a:t>
            </a:r>
          </a:p>
          <a:p>
            <a:pPr marL="457154" indent="-457154" defTabSz="457061">
              <a:buFont typeface="Arial"/>
              <a:buChar char="•"/>
              <a:defRPr/>
            </a:pPr>
            <a:endParaRPr lang="en-GB" sz="2700" dirty="0">
              <a:solidFill>
                <a:srgbClr val="7A007B"/>
              </a:solidFill>
            </a:endParaRPr>
          </a:p>
          <a:p>
            <a:pPr defTabSz="457061">
              <a:defRPr/>
            </a:pPr>
            <a:endParaRPr lang="en-GB" sz="2700" dirty="0">
              <a:solidFill>
                <a:srgbClr val="7A007B"/>
              </a:solidFill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 bwMode="auto">
          <a:xfrm>
            <a:off x="0" y="1"/>
            <a:ext cx="9144000" cy="190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 anchor="ctr"/>
          <a:lstStyle>
            <a:lvl1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14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Apple Chancery"/>
              </a:rPr>
              <a:t>daily act of charity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0" y="1"/>
            <a:ext cx="9144000" cy="190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 anchor="ctr"/>
          <a:lstStyle>
            <a:lvl1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14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Apple Chancery"/>
              </a:rPr>
              <a:t>kindness to others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288"/>
            <a:ext cx="5105862" cy="510586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5862" y="1758950"/>
            <a:ext cx="3865101" cy="356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/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457061">
              <a:lnSpc>
                <a:spcPct val="120000"/>
              </a:lnSpc>
              <a:defRPr/>
            </a:pPr>
            <a:r>
              <a:rPr lang="en-GB" sz="2800" dirty="0">
                <a:solidFill>
                  <a:srgbClr val="B2287B"/>
                </a:solidFill>
                <a:cs typeface="Calibri" charset="0"/>
              </a:rPr>
              <a:t>Being kind to others is a beautiful act of charity. </a:t>
            </a:r>
          </a:p>
          <a:p>
            <a:pPr defTabSz="457061">
              <a:lnSpc>
                <a:spcPct val="120000"/>
              </a:lnSpc>
              <a:defRPr/>
            </a:pPr>
            <a:endParaRPr lang="en-GB" sz="2800" dirty="0">
              <a:solidFill>
                <a:srgbClr val="B2287B"/>
              </a:solidFill>
              <a:cs typeface="Calibri" charset="0"/>
            </a:endParaRPr>
          </a:p>
          <a:p>
            <a:pPr defTabSz="457061">
              <a:lnSpc>
                <a:spcPct val="120000"/>
              </a:lnSpc>
              <a:defRPr/>
            </a:pPr>
            <a:r>
              <a:rPr lang="en-GB" sz="2800" dirty="0">
                <a:solidFill>
                  <a:srgbClr val="7A007B"/>
                </a:solidFill>
                <a:cs typeface="Calibri" charset="0"/>
              </a:rPr>
              <a:t>In your groups, think of ways to be kind to each of the following people…</a:t>
            </a:r>
            <a:endParaRPr lang="en-GB" sz="2700" b="1" dirty="0">
              <a:solidFill>
                <a:srgbClr val="7A007B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42" y="3648194"/>
            <a:ext cx="4280211" cy="320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 bwMode="auto">
          <a:xfrm>
            <a:off x="0" y="1"/>
            <a:ext cx="9144000" cy="190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 anchor="ctr"/>
          <a:lstStyle>
            <a:lvl1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736600" rtl="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736600" rtl="0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14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pple Chancery"/>
              </a:rPr>
              <a:t>kindness to others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7013" y="1578458"/>
            <a:ext cx="8743950" cy="49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4" tIns="45700" rIns="91404" bIns="45700"/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298" indent="-514298" defTabSz="45706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solidFill>
                  <a:srgbClr val="B2287B"/>
                </a:solidFill>
                <a:cs typeface="Calibri" charset="0"/>
              </a:rPr>
              <a:t>A girl in your class at school who has just moved to the area and does not know anyone yet</a:t>
            </a:r>
          </a:p>
          <a:p>
            <a:pPr defTabSz="457061">
              <a:lnSpc>
                <a:spcPct val="120000"/>
              </a:lnSpc>
              <a:defRPr/>
            </a:pPr>
            <a:endParaRPr lang="en-GB" sz="2700" dirty="0">
              <a:solidFill>
                <a:srgbClr val="B2287B"/>
              </a:solidFill>
              <a:cs typeface="Calibri" charset="0"/>
            </a:endParaRPr>
          </a:p>
          <a:p>
            <a:pPr marL="514298" indent="-514298" defTabSz="45706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solidFill>
                  <a:srgbClr val="7A007B"/>
                </a:solidFill>
              </a:rPr>
              <a:t>An elderly lady from the community who lives alone and is not feeling very well</a:t>
            </a:r>
          </a:p>
          <a:p>
            <a:pPr defTabSz="457061">
              <a:lnSpc>
                <a:spcPct val="120000"/>
              </a:lnSpc>
              <a:defRPr/>
            </a:pPr>
            <a:endParaRPr lang="en-GB" sz="2700" dirty="0">
              <a:solidFill>
                <a:srgbClr val="7A007B"/>
              </a:solidFill>
            </a:endParaRPr>
          </a:p>
          <a:p>
            <a:pPr marL="514298" indent="-514298" defTabSz="45706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solidFill>
                  <a:srgbClr val="B2287B"/>
                </a:solidFill>
              </a:rPr>
              <a:t>A friend whose</a:t>
            </a:r>
          </a:p>
          <a:p>
            <a:pPr defTabSz="457061">
              <a:lnSpc>
                <a:spcPct val="120000"/>
              </a:lnSpc>
              <a:defRPr/>
            </a:pPr>
            <a:r>
              <a:rPr lang="en-GB" sz="2700" dirty="0">
                <a:solidFill>
                  <a:srgbClr val="B2287B"/>
                </a:solidFill>
              </a:rPr>
              <a:t>	grandparent has</a:t>
            </a:r>
          </a:p>
          <a:p>
            <a:pPr defTabSz="457061">
              <a:lnSpc>
                <a:spcPct val="120000"/>
              </a:lnSpc>
              <a:defRPr/>
            </a:pPr>
            <a:r>
              <a:rPr lang="en-GB" sz="2700" dirty="0">
                <a:solidFill>
                  <a:srgbClr val="B2287B"/>
                </a:solidFill>
              </a:rPr>
              <a:t>	recently passed</a:t>
            </a:r>
          </a:p>
          <a:p>
            <a:pPr defTabSz="457061">
              <a:lnSpc>
                <a:spcPct val="120000"/>
              </a:lnSpc>
              <a:defRPr/>
            </a:pPr>
            <a:r>
              <a:rPr lang="en-GB" sz="2700" dirty="0">
                <a:solidFill>
                  <a:srgbClr val="B2287B"/>
                </a:solidFill>
              </a:rPr>
              <a:t>	away</a:t>
            </a:r>
          </a:p>
          <a:p>
            <a:pPr marL="457154" indent="-457154" defTabSz="457061">
              <a:lnSpc>
                <a:spcPct val="120000"/>
              </a:lnSpc>
              <a:buFont typeface="Arial"/>
              <a:buChar char="•"/>
              <a:defRPr/>
            </a:pPr>
            <a:endParaRPr lang="en-GB" sz="2700" dirty="0">
              <a:solidFill>
                <a:srgbClr val="7A007B"/>
              </a:solidFill>
            </a:endParaRPr>
          </a:p>
          <a:p>
            <a:pPr defTabSz="457061">
              <a:lnSpc>
                <a:spcPct val="120000"/>
              </a:lnSpc>
              <a:defRPr/>
            </a:pPr>
            <a:endParaRPr lang="en-GB" sz="2700" dirty="0">
              <a:solidFill>
                <a:srgbClr val="7A00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3723356"/>
            <a:ext cx="9144000" cy="3134645"/>
          </a:xfrm>
        </p:spPr>
        <p:txBody>
          <a:bodyPr rtlCol="0">
            <a:noAutofit/>
          </a:bodyPr>
          <a:lstStyle/>
          <a:p>
            <a:pPr defTabSz="457107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7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2287B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Apple Chancery"/>
              </a:rPr>
              <a:t>EXCELLENT ANSWERS!</a:t>
            </a:r>
            <a:br>
              <a:rPr lang="en-GB" sz="7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2287B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Apple Chancery"/>
              </a:rPr>
            </a:br>
            <a:r>
              <a:rPr lang="en-GB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Apple Chancery"/>
              </a:rPr>
              <a:t>WELL DONE!</a:t>
            </a:r>
            <a:endParaRPr lang="en-GB" sz="1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j-ea"/>
              <a:cs typeface="Apple Chancery"/>
            </a:endParaRPr>
          </a:p>
        </p:txBody>
      </p:sp>
      <p:pic>
        <p:nvPicPr>
          <p:cNvPr id="26626" name="Picture 6" descr="Baligha Club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4" y="375851"/>
            <a:ext cx="7940412" cy="304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2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250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acts of kindness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EXCELLENT ANSWERS! WELL DONE!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salaat</dc:title>
  <dc:creator>Shalina</dc:creator>
  <cp:lastModifiedBy>Shalina Chandoo</cp:lastModifiedBy>
  <cp:revision>27</cp:revision>
  <dcterms:created xsi:type="dcterms:W3CDTF">2012-04-03T16:16:40Z</dcterms:created>
  <dcterms:modified xsi:type="dcterms:W3CDTF">2022-07-16T13:38:28Z</dcterms:modified>
</cp:coreProperties>
</file>